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2"/>
    <p:restoredTop sz="94666"/>
  </p:normalViewPr>
  <p:slideViewPr>
    <p:cSldViewPr snapToGrid="0" snapToObjects="1">
      <p:cViewPr varScale="1">
        <p:scale>
          <a:sx n="136" d="100"/>
          <a:sy n="136" d="100"/>
        </p:scale>
        <p:origin x="2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Shape 3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Shape 3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Shape 3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Shape 3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Shape 3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Shape 4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Shape 4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Shape 44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Shape 4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Shape 2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 dirty="0"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Shape 2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Shape 3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200" dirty="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rgbClr val="000000"/>
              </a:buClr>
              <a:buSzPct val="100000"/>
              <a:buFont typeface="Comic Sans MS"/>
              <a:buChar char="●"/>
            </a:pPr>
            <a:endParaRPr lang="en" sz="2400" dirty="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268" name="Shape 268"/>
          <p:cNvSpPr txBox="1">
            <a:spLocks noGrp="1"/>
          </p:cNvSpPr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Shape 27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‹#›</a:t>
            </a:fld>
            <a:endParaRPr lang="en" sz="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ctrTitle"/>
          </p:nvPr>
        </p:nvSpPr>
        <p:spPr>
          <a:xfrm>
            <a:off x="285675" y="266300"/>
            <a:ext cx="8631300" cy="3832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>
                <a:latin typeface="Nunito"/>
                <a:ea typeface="Nunito"/>
                <a:cs typeface="Nunito"/>
                <a:sym typeface="Nunito"/>
              </a:rPr>
              <a:t>How we  embedded testing process into existing project </a:t>
            </a:r>
          </a:p>
          <a:p>
            <a:pPr lvl="0">
              <a:spcBef>
                <a:spcPts val="0"/>
              </a:spcBef>
              <a:buNone/>
            </a:pPr>
            <a:r>
              <a:rPr lang="en" sz="4800">
                <a:latin typeface="Nunito"/>
                <a:ea typeface="Nunito"/>
                <a:cs typeface="Nunito"/>
                <a:sym typeface="Nunito"/>
              </a:rPr>
              <a:t>(*without dedicated test environment)</a:t>
            </a:r>
          </a:p>
          <a:p>
            <a:pPr lvl="0" rtl="0">
              <a:spcBef>
                <a:spcPts val="0"/>
              </a:spcBef>
              <a:buNone/>
            </a:pPr>
            <a:endParaRPr sz="4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78" name="Shape 278"/>
          <p:cNvSpPr txBox="1">
            <a:spLocks noGrp="1"/>
          </p:cNvSpPr>
          <p:nvPr>
            <p:ph type="subTitle" idx="1"/>
          </p:nvPr>
        </p:nvSpPr>
        <p:spPr>
          <a:xfrm>
            <a:off x="710500" y="4176450"/>
            <a:ext cx="4255500" cy="695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OLX Polska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ctrTitle"/>
          </p:nvPr>
        </p:nvSpPr>
        <p:spPr>
          <a:xfrm>
            <a:off x="311700" y="125875"/>
            <a:ext cx="8520600" cy="1118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How the testing routine looks like?</a:t>
            </a:r>
          </a:p>
        </p:txBody>
      </p:sp>
      <p:sp>
        <p:nvSpPr>
          <p:cNvPr id="331" name="Shape 331"/>
          <p:cNvSpPr txBox="1">
            <a:spLocks noGrp="1"/>
          </p:cNvSpPr>
          <p:nvPr>
            <p:ph type="subTitle" idx="1"/>
          </p:nvPr>
        </p:nvSpPr>
        <p:spPr>
          <a:xfrm>
            <a:off x="337050" y="1244275"/>
            <a:ext cx="8469900" cy="3773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en" sz="2400"/>
              <a:t>QA ...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buSzPct val="100000"/>
              <a:buChar char="●"/>
            </a:pPr>
            <a:r>
              <a:rPr lang="en" sz="2400"/>
              <a:t>Picks link to branch from  JIRA </a:t>
            </a:r>
          </a:p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endParaRPr sz="2400"/>
          </a:p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en" sz="2400"/>
              <a:t> 								</a:t>
            </a:r>
          </a:p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endParaRPr sz="2400"/>
          </a:p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endParaRPr sz="2400"/>
          </a:p>
          <a:p>
            <a:pPr lvl="0" algn="l" rtl="0">
              <a:spcBef>
                <a:spcPts val="0"/>
              </a:spcBef>
              <a:buNone/>
            </a:pP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>
            <a:spLocks noGrp="1"/>
          </p:cNvSpPr>
          <p:nvPr>
            <p:ph type="ctrTitle"/>
          </p:nvPr>
        </p:nvSpPr>
        <p:spPr>
          <a:xfrm>
            <a:off x="311700" y="125875"/>
            <a:ext cx="8520600" cy="1118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How the testing routine looks like?</a:t>
            </a:r>
          </a:p>
        </p:txBody>
      </p:sp>
      <p:sp>
        <p:nvSpPr>
          <p:cNvPr id="337" name="Shape 337"/>
          <p:cNvSpPr txBox="1">
            <a:spLocks noGrp="1"/>
          </p:cNvSpPr>
          <p:nvPr>
            <p:ph type="subTitle" idx="1"/>
          </p:nvPr>
        </p:nvSpPr>
        <p:spPr>
          <a:xfrm>
            <a:off x="337050" y="1244275"/>
            <a:ext cx="8469900" cy="3773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en" sz="2400"/>
              <a:t>QA ...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buSzPct val="100000"/>
              <a:buChar char="●"/>
            </a:pPr>
            <a:r>
              <a:rPr lang="en" sz="2400"/>
              <a:t>Picks link to branch from  JIRA </a:t>
            </a:r>
          </a:p>
          <a:p>
            <a:pPr marL="457200" lvl="0" indent="-381000" rtl="0">
              <a:lnSpc>
                <a:spcPct val="115000"/>
              </a:lnSpc>
              <a:spcBef>
                <a:spcPts val="800"/>
              </a:spcBef>
              <a:buSzPct val="100000"/>
              <a:buChar char="●"/>
            </a:pPr>
            <a:r>
              <a:rPr lang="en" sz="2400"/>
              <a:t>Checks the branch out </a:t>
            </a:r>
          </a:p>
          <a:p>
            <a:pPr lvl="0" algn="l" rtl="0">
              <a:spcBef>
                <a:spcPts val="0"/>
              </a:spcBef>
              <a:buNone/>
            </a:pP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>
            <a:spLocks noGrp="1"/>
          </p:cNvSpPr>
          <p:nvPr>
            <p:ph type="ctrTitle"/>
          </p:nvPr>
        </p:nvSpPr>
        <p:spPr>
          <a:xfrm>
            <a:off x="311700" y="125875"/>
            <a:ext cx="8520600" cy="11184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How the testing routine looks like?</a:t>
            </a:r>
          </a:p>
        </p:txBody>
      </p:sp>
      <p:sp>
        <p:nvSpPr>
          <p:cNvPr id="343" name="Shape 343"/>
          <p:cNvSpPr txBox="1">
            <a:spLocks noGrp="1"/>
          </p:cNvSpPr>
          <p:nvPr>
            <p:ph type="subTitle" idx="1"/>
          </p:nvPr>
        </p:nvSpPr>
        <p:spPr>
          <a:xfrm>
            <a:off x="337050" y="1244275"/>
            <a:ext cx="8469900" cy="3773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en" sz="2400"/>
              <a:t>QA ...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buSzPct val="100000"/>
              <a:buChar char="●"/>
            </a:pPr>
            <a:r>
              <a:rPr lang="en" sz="2400"/>
              <a:t>Picks link to branch from  JIRA </a:t>
            </a:r>
          </a:p>
          <a:p>
            <a:pPr marL="457200" lvl="0" indent="-381000" rtl="0">
              <a:lnSpc>
                <a:spcPct val="115000"/>
              </a:lnSpc>
              <a:spcBef>
                <a:spcPts val="800"/>
              </a:spcBef>
              <a:buSzPct val="100000"/>
              <a:buChar char="●"/>
            </a:pPr>
            <a:r>
              <a:rPr lang="en" sz="2400"/>
              <a:t>Checks the branch out </a:t>
            </a:r>
          </a:p>
          <a:p>
            <a:pPr marL="457200" lvl="0" indent="-381000" rtl="0">
              <a:lnSpc>
                <a:spcPct val="115000"/>
              </a:lnSpc>
              <a:spcBef>
                <a:spcPts val="800"/>
              </a:spcBef>
              <a:buSzPct val="100000"/>
              <a:buChar char="●"/>
            </a:pPr>
            <a:r>
              <a:rPr lang="en" sz="2400"/>
              <a:t>Rebuilds the environment in 3 commands: </a:t>
            </a:r>
          </a:p>
          <a:p>
            <a:pPr marL="457200" lvl="0" indent="-381000" rtl="0">
              <a:lnSpc>
                <a:spcPct val="115000"/>
              </a:lnSpc>
              <a:spcBef>
                <a:spcPts val="800"/>
              </a:spcBef>
              <a:buSzPct val="100000"/>
              <a:buChar char="●"/>
            </a:pPr>
            <a:endParaRPr sz="2400"/>
          </a:p>
          <a:p>
            <a:pPr lvl="0" algn="ctr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en" sz="2400" b="1"/>
              <a:t>atlas gulp; atlas init-site olxXX; atlas clear-cache</a:t>
            </a:r>
          </a:p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endParaRPr sz="2400"/>
          </a:p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r>
              <a:rPr lang="en" sz="2400"/>
              <a:t> 								</a:t>
            </a:r>
          </a:p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endParaRPr sz="2400"/>
          </a:p>
          <a:p>
            <a:pPr lvl="0" algn="l" rtl="0">
              <a:lnSpc>
                <a:spcPct val="115000"/>
              </a:lnSpc>
              <a:spcBef>
                <a:spcPts val="800"/>
              </a:spcBef>
              <a:buNone/>
            </a:pPr>
            <a:endParaRPr sz="2400"/>
          </a:p>
          <a:p>
            <a:pPr lvl="0" algn="l" rtl="0">
              <a:spcBef>
                <a:spcPts val="0"/>
              </a:spcBef>
              <a:buNone/>
            </a:pP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 txBox="1">
            <a:spLocks noGrp="1"/>
          </p:cNvSpPr>
          <p:nvPr>
            <p:ph type="ctrTitle"/>
          </p:nvPr>
        </p:nvSpPr>
        <p:spPr>
          <a:xfrm>
            <a:off x="735700" y="403025"/>
            <a:ext cx="6564300" cy="1329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Problem 2:</a:t>
            </a:r>
          </a:p>
        </p:txBody>
      </p:sp>
      <p:sp>
        <p:nvSpPr>
          <p:cNvPr id="349" name="Shape 349"/>
          <p:cNvSpPr txBox="1"/>
          <p:nvPr/>
        </p:nvSpPr>
        <p:spPr>
          <a:xfrm>
            <a:off x="189175" y="1362150"/>
            <a:ext cx="8601600" cy="350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 testing process embedded into SW development lifecycle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Shape 354"/>
          <p:cNvSpPr txBox="1">
            <a:spLocks noGrp="1"/>
          </p:cNvSpPr>
          <p:nvPr>
            <p:ph type="ctrTitle"/>
          </p:nvPr>
        </p:nvSpPr>
        <p:spPr>
          <a:xfrm>
            <a:off x="735700" y="403025"/>
            <a:ext cx="6564300" cy="1329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Problem 2:</a:t>
            </a:r>
          </a:p>
        </p:txBody>
      </p:sp>
      <p:sp>
        <p:nvSpPr>
          <p:cNvPr id="355" name="Shape 355"/>
          <p:cNvSpPr txBox="1"/>
          <p:nvPr/>
        </p:nvSpPr>
        <p:spPr>
          <a:xfrm>
            <a:off x="189175" y="1362150"/>
            <a:ext cx="8601600" cy="350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56" name="Shape 356" descr="angry-jest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575" y="-435000"/>
            <a:ext cx="5738375" cy="57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>
            <a:spLocks noGrp="1"/>
          </p:cNvSpPr>
          <p:nvPr>
            <p:ph type="ctrTitle"/>
          </p:nvPr>
        </p:nvSpPr>
        <p:spPr>
          <a:xfrm>
            <a:off x="238250" y="925125"/>
            <a:ext cx="8549100" cy="4358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All tasks in sprint are estimated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QA takes part into tasks estimation</a:t>
            </a:r>
          </a:p>
          <a:p>
            <a:pPr lv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Sprint capacity is calculated based on previous sprints</a:t>
            </a:r>
          </a:p>
          <a:p>
            <a:pPr lv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More meetings: Grooming, Planning, Retro</a:t>
            </a:r>
          </a:p>
          <a:p>
            <a:pPr lvl="0">
              <a:spcBef>
                <a:spcPts val="0"/>
              </a:spcBef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62" name="Shape 362"/>
          <p:cNvSpPr txBox="1"/>
          <p:nvPr/>
        </p:nvSpPr>
        <p:spPr>
          <a:xfrm>
            <a:off x="1261350" y="210225"/>
            <a:ext cx="2859000" cy="71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Solution: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 txBox="1">
            <a:spLocks noGrp="1"/>
          </p:cNvSpPr>
          <p:nvPr>
            <p:ph type="ctrTitle"/>
          </p:nvPr>
        </p:nvSpPr>
        <p:spPr>
          <a:xfrm>
            <a:off x="824000" y="538128"/>
            <a:ext cx="7172700" cy="16395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Problem 3:</a:t>
            </a:r>
          </a:p>
        </p:txBody>
      </p:sp>
      <p:sp>
        <p:nvSpPr>
          <p:cNvPr id="368" name="Shape 368"/>
          <p:cNvSpPr txBox="1">
            <a:spLocks noGrp="1"/>
          </p:cNvSpPr>
          <p:nvPr>
            <p:ph type="subTitle" idx="1"/>
          </p:nvPr>
        </p:nvSpPr>
        <p:spPr>
          <a:xfrm>
            <a:off x="824000" y="2728175"/>
            <a:ext cx="6622200" cy="1563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SzPct val="100000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Road map is downgraded in favour of bugs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 txBox="1">
            <a:spLocks noGrp="1"/>
          </p:cNvSpPr>
          <p:nvPr>
            <p:ph type="ctrTitle"/>
          </p:nvPr>
        </p:nvSpPr>
        <p:spPr>
          <a:xfrm>
            <a:off x="238250" y="925125"/>
            <a:ext cx="8549100" cy="4358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Change the work priority from fixing bugs to work on Roadmap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Keep strong focus on Sprint goals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Set up a quote of bugs to be fixed during sprint </a:t>
            </a:r>
          </a:p>
          <a:p>
            <a:pPr lvl="0" rtl="0">
              <a:spcBef>
                <a:spcPts val="0"/>
              </a:spcBef>
              <a:buNone/>
            </a:pPr>
            <a:endParaRPr sz="2400" b="0">
              <a:latin typeface="Nunito"/>
              <a:ea typeface="Nunito"/>
              <a:cs typeface="Nunito"/>
              <a:sym typeface="Nunito"/>
            </a:endParaRPr>
          </a:p>
          <a:p>
            <a:pPr lvl="0" rtl="0">
              <a:spcBef>
                <a:spcPts val="0"/>
              </a:spcBef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74" name="Shape 374"/>
          <p:cNvSpPr txBox="1"/>
          <p:nvPr/>
        </p:nvSpPr>
        <p:spPr>
          <a:xfrm>
            <a:off x="1261350" y="210225"/>
            <a:ext cx="2859000" cy="71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Solution: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ctrTitle"/>
          </p:nvPr>
        </p:nvSpPr>
        <p:spPr>
          <a:xfrm>
            <a:off x="193650" y="0"/>
            <a:ext cx="8756700" cy="4908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Our burndown charts:</a:t>
            </a:r>
          </a:p>
          <a:p>
            <a:pPr lvl="0">
              <a:spcBef>
                <a:spcPts val="0"/>
              </a:spcBef>
              <a:buNone/>
            </a:pP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380" name="Shape 380" descr="burn 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3925" y="2177525"/>
            <a:ext cx="4620075" cy="291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Shape 381" descr="burndown 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67600"/>
            <a:ext cx="4386225" cy="268215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Shape 382"/>
          <p:cNvSpPr txBox="1"/>
          <p:nvPr/>
        </p:nvSpPr>
        <p:spPr>
          <a:xfrm>
            <a:off x="4582925" y="776925"/>
            <a:ext cx="1160400" cy="393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&lt;--was</a:t>
            </a:r>
          </a:p>
        </p:txBody>
      </p:sp>
      <p:sp>
        <p:nvSpPr>
          <p:cNvPr id="383" name="Shape 383"/>
          <p:cNvSpPr txBox="1"/>
          <p:nvPr/>
        </p:nvSpPr>
        <p:spPr>
          <a:xfrm>
            <a:off x="2566825" y="4071525"/>
            <a:ext cx="1819500" cy="837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became --&gt;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>
            <a:spLocks noGrp="1"/>
          </p:cNvSpPr>
          <p:nvPr>
            <p:ph type="ctrTitle"/>
          </p:nvPr>
        </p:nvSpPr>
        <p:spPr>
          <a:xfrm>
            <a:off x="824000" y="350380"/>
            <a:ext cx="5758800" cy="1236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Problem 4:</a:t>
            </a:r>
          </a:p>
        </p:txBody>
      </p:sp>
      <p:sp>
        <p:nvSpPr>
          <p:cNvPr id="389" name="Shape 389"/>
          <p:cNvSpPr txBox="1">
            <a:spLocks noGrp="1"/>
          </p:cNvSpPr>
          <p:nvPr>
            <p:ph type="subTitle" idx="1"/>
          </p:nvPr>
        </p:nvSpPr>
        <p:spPr>
          <a:xfrm>
            <a:off x="518550" y="2665600"/>
            <a:ext cx="7290600" cy="1626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Not always correct perception of SCRUM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ctrTitle"/>
          </p:nvPr>
        </p:nvSpPr>
        <p:spPr>
          <a:xfrm>
            <a:off x="462075" y="333297"/>
            <a:ext cx="7438800" cy="4173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Karina Petrosian</a:t>
            </a:r>
          </a:p>
          <a:p>
            <a:pPr lvl="0">
              <a:spcBef>
                <a:spcPts val="0"/>
              </a:spcBef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About me: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QA engineer at OLX Polska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6+ years in quality assurance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ape 394"/>
          <p:cNvSpPr txBox="1">
            <a:spLocks noGrp="1"/>
          </p:cNvSpPr>
          <p:nvPr>
            <p:ph type="ctrTitle"/>
          </p:nvPr>
        </p:nvSpPr>
        <p:spPr>
          <a:xfrm>
            <a:off x="210200" y="925125"/>
            <a:ext cx="8549100" cy="4358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Popcorn on meetings :)</a:t>
            </a:r>
          </a:p>
          <a:p>
            <a:pPr lv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Communication</a:t>
            </a:r>
          </a:p>
          <a:p>
            <a:pPr lv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Retro</a:t>
            </a:r>
          </a:p>
          <a:p>
            <a:pPr lvl="0">
              <a:spcBef>
                <a:spcPts val="0"/>
              </a:spcBef>
              <a:buNone/>
            </a:pPr>
            <a:endParaRPr sz="2400" b="0">
              <a:latin typeface="Nunito"/>
              <a:ea typeface="Nunito"/>
              <a:cs typeface="Nunito"/>
              <a:sym typeface="Nunito"/>
            </a:endParaRPr>
          </a:p>
          <a:p>
            <a:pPr lvl="0" rtl="0">
              <a:spcBef>
                <a:spcPts val="0"/>
              </a:spcBef>
              <a:buNone/>
            </a:pPr>
            <a:endParaRPr sz="2400" b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5" name="Shape 395"/>
          <p:cNvSpPr txBox="1"/>
          <p:nvPr/>
        </p:nvSpPr>
        <p:spPr>
          <a:xfrm>
            <a:off x="1261350" y="210225"/>
            <a:ext cx="2859000" cy="71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Solution:</a:t>
            </a:r>
          </a:p>
        </p:txBody>
      </p:sp>
      <p:pic>
        <p:nvPicPr>
          <p:cNvPr id="396" name="Shape 396" descr="popcor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8675" y="350379"/>
            <a:ext cx="5180700" cy="45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 txBox="1">
            <a:spLocks noGrp="1"/>
          </p:cNvSpPr>
          <p:nvPr>
            <p:ph type="ctrTitle"/>
          </p:nvPr>
        </p:nvSpPr>
        <p:spPr>
          <a:xfrm>
            <a:off x="112125" y="137675"/>
            <a:ext cx="9031800" cy="936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Did we succeed in problems solving?</a:t>
            </a:r>
          </a:p>
        </p:txBody>
      </p:sp>
      <p:sp>
        <p:nvSpPr>
          <p:cNvPr id="402" name="Shape 402"/>
          <p:cNvSpPr txBox="1">
            <a:spLocks noGrp="1"/>
          </p:cNvSpPr>
          <p:nvPr>
            <p:ph type="subTitle" idx="1"/>
          </p:nvPr>
        </p:nvSpPr>
        <p:spPr>
          <a:xfrm>
            <a:off x="460600" y="1248525"/>
            <a:ext cx="8415000" cy="3772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Late testing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No testing process embedded into SW development lifecycle 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No clear understanding why we use SCRUM and what it gives us 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Road map is downgraded in favour of bugs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03" name="Shape 403" descr="checkmark-xx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025" y="1248525"/>
            <a:ext cx="438800" cy="4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Shape 404" descr="checkmark-xx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025" y="2352344"/>
            <a:ext cx="438800" cy="4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Shape 405" descr="checkmark-xx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2850" y="3548350"/>
            <a:ext cx="438800" cy="4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Shape 406" descr="checkmark-xx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025" y="4069275"/>
            <a:ext cx="438800" cy="43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>
            <a:spLocks noGrp="1"/>
          </p:cNvSpPr>
          <p:nvPr>
            <p:ph type="ctrTitle"/>
          </p:nvPr>
        </p:nvSpPr>
        <p:spPr>
          <a:xfrm>
            <a:off x="337000" y="194425"/>
            <a:ext cx="8520600" cy="1431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The difficulties in testing did we face:</a:t>
            </a:r>
          </a:p>
        </p:txBody>
      </p:sp>
      <p:sp>
        <p:nvSpPr>
          <p:cNvPr id="412" name="Shape 412"/>
          <p:cNvSpPr txBox="1">
            <a:spLocks noGrp="1"/>
          </p:cNvSpPr>
          <p:nvPr>
            <p:ph type="subTitle" idx="1"/>
          </p:nvPr>
        </p:nvSpPr>
        <p:spPr>
          <a:xfrm>
            <a:off x="387850" y="1863475"/>
            <a:ext cx="8655600" cy="3203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 b="0">
                <a:latin typeface="Comic Sans MS"/>
                <a:ea typeface="Comic Sans MS"/>
                <a:cs typeface="Comic Sans MS"/>
                <a:sym typeface="Comic Sans MS"/>
              </a:rPr>
              <a:t>Many repos --&gt; too complicated to switch 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 b="0">
                <a:latin typeface="Comic Sans MS"/>
                <a:ea typeface="Comic Sans MS"/>
                <a:cs typeface="Comic Sans MS"/>
                <a:sym typeface="Comic Sans MS"/>
              </a:rPr>
              <a:t>Building environment takes </a:t>
            </a: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10 to</a:t>
            </a:r>
            <a:r>
              <a:rPr lang="en" sz="2400" b="0">
                <a:latin typeface="Comic Sans MS"/>
                <a:ea typeface="Comic Sans MS"/>
                <a:cs typeface="Comic Sans MS"/>
                <a:sym typeface="Comic Sans MS"/>
              </a:rPr>
              <a:t> 15 minutes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All the scripts should be run manually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Long time ‘in test’</a:t>
            </a:r>
            <a:r>
              <a:rPr lang="en" sz="2400" b="0">
                <a:latin typeface="Comic Sans MS"/>
                <a:ea typeface="Comic Sans MS"/>
                <a:cs typeface="Comic Sans MS"/>
                <a:sym typeface="Comic Sans MS"/>
              </a:rPr>
              <a:t>--&gt; </a:t>
            </a: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c</a:t>
            </a:r>
            <a:r>
              <a:rPr lang="en" sz="2400" b="0">
                <a:latin typeface="Comic Sans MS"/>
                <a:ea typeface="Comic Sans MS"/>
                <a:cs typeface="Comic Sans MS"/>
                <a:sym typeface="Comic Sans MS"/>
              </a:rPr>
              <a:t>onflicts solving </a:t>
            </a: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before merge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One QA for 6 devs is still not enough :(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Keep the pace of bug fixing during sprint</a:t>
            </a:r>
          </a:p>
          <a:p>
            <a:pPr lvl="0" algn="l" rtl="0">
              <a:lnSpc>
                <a:spcPct val="115000"/>
              </a:lnSpc>
              <a:spcBef>
                <a:spcPts val="0"/>
              </a:spcBef>
              <a:buNone/>
            </a:pP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buNone/>
            </a:pPr>
            <a:endParaRPr sz="2400" b="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hape 417"/>
          <p:cNvSpPr txBox="1">
            <a:spLocks noGrp="1"/>
          </p:cNvSpPr>
          <p:nvPr>
            <p:ph type="ctrTitle"/>
          </p:nvPr>
        </p:nvSpPr>
        <p:spPr>
          <a:xfrm>
            <a:off x="337000" y="194425"/>
            <a:ext cx="8520600" cy="1431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The difficulties in testing did we face:</a:t>
            </a:r>
          </a:p>
        </p:txBody>
      </p:sp>
      <p:sp>
        <p:nvSpPr>
          <p:cNvPr id="418" name="Shape 418"/>
          <p:cNvSpPr txBox="1">
            <a:spLocks noGrp="1"/>
          </p:cNvSpPr>
          <p:nvPr>
            <p:ph type="subTitle" idx="1"/>
          </p:nvPr>
        </p:nvSpPr>
        <p:spPr>
          <a:xfrm>
            <a:off x="387850" y="1863475"/>
            <a:ext cx="8655600" cy="3203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algn="l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 b="0">
                <a:latin typeface="Comic Sans MS"/>
                <a:ea typeface="Comic Sans MS"/>
                <a:cs typeface="Comic Sans MS"/>
                <a:sym typeface="Comic Sans MS"/>
              </a:rPr>
              <a:t>Many repos --&gt; too complicated to</a:t>
            </a: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 switch 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 b="0">
                <a:latin typeface="Comic Sans MS"/>
                <a:ea typeface="Comic Sans MS"/>
                <a:cs typeface="Comic Sans MS"/>
                <a:sym typeface="Comic Sans MS"/>
              </a:rPr>
              <a:t>Building environment takes </a:t>
            </a: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10 to</a:t>
            </a:r>
            <a:r>
              <a:rPr lang="en" sz="2400" b="0">
                <a:latin typeface="Comic Sans MS"/>
                <a:ea typeface="Comic Sans MS"/>
                <a:cs typeface="Comic Sans MS"/>
                <a:sym typeface="Comic Sans MS"/>
              </a:rPr>
              <a:t> 15 minutes</a:t>
            </a:r>
          </a:p>
          <a:p>
            <a:pPr marL="457200" lvl="0" indent="-381000" algn="l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All the scripts should be run manually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 b="0">
                <a:latin typeface="Comic Sans MS"/>
                <a:ea typeface="Comic Sans MS"/>
                <a:cs typeface="Comic Sans MS"/>
                <a:sym typeface="Comic Sans MS"/>
              </a:rPr>
              <a:t>Late testing--&gt; Conflicts solving </a:t>
            </a: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before merge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Keep the pace of bug fixing during sprint</a:t>
            </a:r>
          </a:p>
          <a:p>
            <a:pPr marL="457200" lvl="0" indent="-381000" rtl="0">
              <a:lnSpc>
                <a:spcPct val="115000"/>
              </a:lnSpc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en" sz="2400">
                <a:latin typeface="Comic Sans MS"/>
                <a:ea typeface="Comic Sans MS"/>
                <a:cs typeface="Comic Sans MS"/>
                <a:sym typeface="Comic Sans MS"/>
              </a:rPr>
              <a:t>One QA for 6 devs was still not enough :(</a:t>
            </a:r>
          </a:p>
          <a:p>
            <a:pPr lvl="0" algn="l">
              <a:lnSpc>
                <a:spcPct val="115000"/>
              </a:lnSpc>
              <a:spcBef>
                <a:spcPts val="0"/>
              </a:spcBef>
              <a:buNone/>
            </a:pP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buNone/>
            </a:pPr>
            <a:endParaRPr sz="2400" b="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19" name="Shape 419" descr="checkmark-xx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2150" y="1863475"/>
            <a:ext cx="438800" cy="4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Shape 420" descr="checkmark-xx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2150" y="4078725"/>
            <a:ext cx="438800" cy="37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Shape 421" descr="checkmark-xx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2150" y="3580400"/>
            <a:ext cx="438800" cy="37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Shape 422" descr="checkmark-xx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2075" y="3203150"/>
            <a:ext cx="438800" cy="37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Shape 423" descr="minu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5375" y="2337263"/>
            <a:ext cx="532200" cy="53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4" name="Shape 424" descr="minu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5375" y="2755938"/>
            <a:ext cx="532200" cy="53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 txBox="1">
            <a:spLocks noGrp="1"/>
          </p:cNvSpPr>
          <p:nvPr>
            <p:ph type="ctrTitle"/>
          </p:nvPr>
        </p:nvSpPr>
        <p:spPr>
          <a:xfrm>
            <a:off x="196200" y="224250"/>
            <a:ext cx="8521200" cy="1401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biggest problem we need to solve right now?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 txBox="1">
            <a:spLocks noGrp="1"/>
          </p:cNvSpPr>
          <p:nvPr>
            <p:ph type="ctrTitle"/>
          </p:nvPr>
        </p:nvSpPr>
        <p:spPr>
          <a:xfrm>
            <a:off x="196200" y="224250"/>
            <a:ext cx="8521200" cy="1401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biggest problem we need to solve right now?</a:t>
            </a:r>
          </a:p>
        </p:txBody>
      </p:sp>
      <p:pic>
        <p:nvPicPr>
          <p:cNvPr id="435" name="Shape 435" descr="beer_PNG238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1477" y="1011975"/>
            <a:ext cx="3497774" cy="4131522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Shape 436"/>
          <p:cNvSpPr txBox="1"/>
          <p:nvPr/>
        </p:nvSpPr>
        <p:spPr>
          <a:xfrm>
            <a:off x="350375" y="4148425"/>
            <a:ext cx="2536800" cy="1177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#</a:t>
            </a:r>
            <a:r>
              <a:rPr lang="en" sz="1800" b="1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firstworldproblems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Questions?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Shape 446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 :)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>
            <a:spLocks noGrp="1"/>
          </p:cNvSpPr>
          <p:nvPr>
            <p:ph type="ctrTitle"/>
          </p:nvPr>
        </p:nvSpPr>
        <p:spPr>
          <a:xfrm>
            <a:off x="141875" y="-12"/>
            <a:ext cx="4255500" cy="187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>
              <a:latin typeface="Nunito"/>
              <a:ea typeface="Nunito"/>
              <a:cs typeface="Nunito"/>
              <a:sym typeface="Nunit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2400">
                <a:latin typeface="Nunito"/>
                <a:ea typeface="Nunito"/>
                <a:cs typeface="Nunito"/>
                <a:sym typeface="Nunito"/>
              </a:rPr>
              <a:t>Imagine... </a:t>
            </a:r>
          </a:p>
        </p:txBody>
      </p:sp>
      <p:pic>
        <p:nvPicPr>
          <p:cNvPr id="289" name="Shape 289" descr="1-thinking-man-tinjoe-mbugus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3775" y="1037275"/>
            <a:ext cx="4441825" cy="39467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 txBox="1">
            <a:spLocks noGrp="1"/>
          </p:cNvSpPr>
          <p:nvPr>
            <p:ph type="ctrTitle"/>
          </p:nvPr>
        </p:nvSpPr>
        <p:spPr>
          <a:xfrm>
            <a:off x="628725" y="356025"/>
            <a:ext cx="7575300" cy="1805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What pushed us?</a:t>
            </a:r>
          </a:p>
          <a:p>
            <a:pPr lvl="0">
              <a:spcBef>
                <a:spcPts val="0"/>
              </a:spcBef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5" name="Shape 295"/>
          <p:cNvSpPr txBox="1">
            <a:spLocks noGrp="1"/>
          </p:cNvSpPr>
          <p:nvPr>
            <p:ph type="subTitle" idx="1"/>
          </p:nvPr>
        </p:nvSpPr>
        <p:spPr>
          <a:xfrm>
            <a:off x="816425" y="1869175"/>
            <a:ext cx="6801600" cy="1754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457200" rtl="0">
              <a:spcBef>
                <a:spcPts val="0"/>
              </a:spcBef>
              <a:buSzPct val="100000"/>
              <a:buChar char="●"/>
            </a:pPr>
            <a:r>
              <a:rPr lang="en" sz="3600" b="1"/>
              <a:t>The Will to change! :)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Shape 300" descr="pictur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650" y="168175"/>
            <a:ext cx="8721875" cy="482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>
            <a:spLocks noGrp="1"/>
          </p:cNvSpPr>
          <p:nvPr>
            <p:ph type="ctrTitle"/>
          </p:nvPr>
        </p:nvSpPr>
        <p:spPr>
          <a:xfrm>
            <a:off x="761425" y="449970"/>
            <a:ext cx="6897600" cy="11019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What to start with?</a:t>
            </a:r>
          </a:p>
          <a:p>
            <a:pPr lvl="0">
              <a:spcBef>
                <a:spcPts val="0"/>
              </a:spcBef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06" name="Shape 306"/>
          <p:cNvSpPr txBox="1">
            <a:spLocks noGrp="1"/>
          </p:cNvSpPr>
          <p:nvPr>
            <p:ph type="subTitle" idx="1"/>
          </p:nvPr>
        </p:nvSpPr>
        <p:spPr>
          <a:xfrm>
            <a:off x="824000" y="2302675"/>
            <a:ext cx="6522000" cy="1989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Problem elimination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Approval receiving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Solution finding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Embedding the solution</a:t>
            </a:r>
          </a:p>
          <a:p>
            <a:pPr lvl="0">
              <a:spcBef>
                <a:spcPts val="0"/>
              </a:spcBef>
              <a:buNone/>
            </a:pP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>
            <a:spLocks noGrp="1"/>
          </p:cNvSpPr>
          <p:nvPr>
            <p:ph type="ctrTitle"/>
          </p:nvPr>
        </p:nvSpPr>
        <p:spPr>
          <a:xfrm>
            <a:off x="735700" y="403025"/>
            <a:ext cx="6564300" cy="1329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Problem 1:</a:t>
            </a:r>
          </a:p>
        </p:txBody>
      </p:sp>
      <p:sp>
        <p:nvSpPr>
          <p:cNvPr id="312" name="Shape 312"/>
          <p:cNvSpPr txBox="1"/>
          <p:nvPr/>
        </p:nvSpPr>
        <p:spPr>
          <a:xfrm>
            <a:off x="189175" y="1362150"/>
            <a:ext cx="8601600" cy="350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 rtl="0">
              <a:spcBef>
                <a:spcPts val="0"/>
              </a:spcBef>
              <a:buClr>
                <a:schemeClr val="lt1"/>
              </a:buClr>
              <a:buSzPct val="100000"/>
              <a:buFont typeface="Nunito"/>
              <a:buChar char="●"/>
            </a:pPr>
            <a:r>
              <a:rPr lang="en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Late testing on prod by outsource  QA team </a:t>
            </a:r>
          </a:p>
          <a:p>
            <a:pPr lvl="0" rtl="0">
              <a:spcBef>
                <a:spcPts val="0"/>
              </a:spcBef>
              <a:buNone/>
            </a:pPr>
            <a:endParaRPr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lvl="0" rtl="0">
              <a:spcBef>
                <a:spcPts val="0"/>
              </a:spcBef>
              <a:buNone/>
            </a:pP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13" name="Shape 313" descr="India_on_the_globe_(India_centered).svg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325" y="2139400"/>
            <a:ext cx="2593001" cy="259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>
            <a:spLocks noGrp="1"/>
          </p:cNvSpPr>
          <p:nvPr>
            <p:ph type="ctrTitle"/>
          </p:nvPr>
        </p:nvSpPr>
        <p:spPr>
          <a:xfrm>
            <a:off x="280300" y="926399"/>
            <a:ext cx="7862400" cy="3290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lvl="0">
              <a:spcBef>
                <a:spcPts val="0"/>
              </a:spcBef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400" b="0">
                <a:latin typeface="Nunito"/>
                <a:ea typeface="Nunito"/>
                <a:cs typeface="Nunito"/>
                <a:sym typeface="Nunito"/>
              </a:rPr>
              <a:t>Testing on locally on branch  before release by onboard tester </a:t>
            </a:r>
          </a:p>
          <a:p>
            <a:pPr lvl="0">
              <a:spcBef>
                <a:spcPts val="0"/>
              </a:spcBef>
              <a:buNone/>
            </a:pPr>
            <a:endParaRPr sz="2400" b="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19" name="Shape 319"/>
          <p:cNvSpPr txBox="1"/>
          <p:nvPr/>
        </p:nvSpPr>
        <p:spPr>
          <a:xfrm>
            <a:off x="939000" y="182200"/>
            <a:ext cx="4092300" cy="560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Solution: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123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What testing on branches gives us?</a:t>
            </a:r>
          </a:p>
          <a:p>
            <a:pPr lvl="0" rtl="0">
              <a:spcBef>
                <a:spcPts val="0"/>
              </a:spcBef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" name="Shape 325"/>
          <p:cNvSpPr txBox="1">
            <a:spLocks noGrp="1"/>
          </p:cNvSpPr>
          <p:nvPr>
            <p:ph type="subTitle" idx="1"/>
          </p:nvPr>
        </p:nvSpPr>
        <p:spPr>
          <a:xfrm>
            <a:off x="311650" y="1625750"/>
            <a:ext cx="8520600" cy="3349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8100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2400"/>
              <a:t>Early bug finding </a:t>
            </a:r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2400"/>
              <a:t>Quick response from developers </a:t>
            </a:r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2400"/>
              <a:t>No need in new code deploy to environment  after each commit</a:t>
            </a:r>
          </a:p>
          <a:p>
            <a:pPr marL="457200" lvl="0" indent="-38100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2400"/>
              <a:t>Control of quality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465</Words>
  <Application>Microsoft Macintosh PowerPoint</Application>
  <PresentationFormat>On-screen Show (16:9)</PresentationFormat>
  <Paragraphs>95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Comic Sans MS</vt:lpstr>
      <vt:lpstr>Nunito</vt:lpstr>
      <vt:lpstr>Cambria</vt:lpstr>
      <vt:lpstr>Maven Pro</vt:lpstr>
      <vt:lpstr>Momentum</vt:lpstr>
      <vt:lpstr>How we  embedded testing process into existing project  (*without dedicated test environment) </vt:lpstr>
      <vt:lpstr>Karina Petrosian  About me: QA engineer at OLX Polska 6+ years in quality assurance</vt:lpstr>
      <vt:lpstr> Imagine... </vt:lpstr>
      <vt:lpstr>What pushed us? </vt:lpstr>
      <vt:lpstr>PowerPoint Presentation</vt:lpstr>
      <vt:lpstr>What to start with? </vt:lpstr>
      <vt:lpstr>Problem 1:</vt:lpstr>
      <vt:lpstr>  Testing on locally on branch  before release by onboard tester  </vt:lpstr>
      <vt:lpstr>What testing on branches gives us? </vt:lpstr>
      <vt:lpstr>How the testing routine looks like?</vt:lpstr>
      <vt:lpstr>How the testing routine looks like?</vt:lpstr>
      <vt:lpstr>How the testing routine looks like?</vt:lpstr>
      <vt:lpstr>Problem 2:</vt:lpstr>
      <vt:lpstr>Problem 2:</vt:lpstr>
      <vt:lpstr>All tasks in sprint are estimated  QA takes part into tasks estimation Sprint capacity is calculated based on previous sprints More meetings: Grooming, Planning, Retro </vt:lpstr>
      <vt:lpstr>Problem 3:</vt:lpstr>
      <vt:lpstr>Change the work priority from fixing bugs to work on Roadmap Keep strong focus on Sprint goals Set up a quote of bugs to be fixed during sprint   </vt:lpstr>
      <vt:lpstr>Our burndown charts: </vt:lpstr>
      <vt:lpstr>Problem 4:</vt:lpstr>
      <vt:lpstr>Popcorn on meetings :) Communication Retro  </vt:lpstr>
      <vt:lpstr>Did we succeed in problems solving?</vt:lpstr>
      <vt:lpstr>The difficulties in testing did we face:</vt:lpstr>
      <vt:lpstr>The difficulties in testing did we face:</vt:lpstr>
      <vt:lpstr>The biggest problem we need to solve right now?</vt:lpstr>
      <vt:lpstr>The biggest problem we need to solve right now?</vt:lpstr>
      <vt:lpstr>Questions?</vt:lpstr>
      <vt:lpstr>Thank you :)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we  embedded testing process into existing project  (*without dedicated test environment) </dc:title>
  <cp:lastModifiedBy>Microsoft Office User</cp:lastModifiedBy>
  <cp:revision>1</cp:revision>
  <dcterms:modified xsi:type="dcterms:W3CDTF">2017-10-20T20:18:59Z</dcterms:modified>
</cp:coreProperties>
</file>